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8"/>
  </p:notesMasterIdLst>
  <p:sldIdLst>
    <p:sldId id="256" r:id="rId2"/>
    <p:sldId id="257" r:id="rId3"/>
    <p:sldId id="262" r:id="rId4"/>
    <p:sldId id="258" r:id="rId5"/>
    <p:sldId id="261" r:id="rId6"/>
    <p:sldId id="260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97"/>
    <p:restoredTop sz="94707"/>
  </p:normalViewPr>
  <p:slideViewPr>
    <p:cSldViewPr snapToGrid="0">
      <p:cViewPr varScale="1">
        <p:scale>
          <a:sx n="110" d="100"/>
          <a:sy n="110" d="100"/>
        </p:scale>
        <p:origin x="86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21D1EB-DC29-8F47-B27A-9D7D1832A8B0}" type="datetimeFigureOut">
              <a:rPr lang="en-US" smtClean="0"/>
              <a:t>7/29/25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9FB3B2-AAF3-964E-AF0D-480C6B4C7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715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9FB3B2-AAF3-964E-AF0D-480C6B4C74A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842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7EF50-1FE0-E941-AE6B-8AFBA5E03DF0}" type="datetimeFigureOut">
              <a:rPr lang="en-US" smtClean="0"/>
              <a:t>7/29/25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3C405-CF49-7B4A-BB0C-12C7253CA5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146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7EF50-1FE0-E941-AE6B-8AFBA5E03DF0}" type="datetimeFigureOut">
              <a:rPr lang="en-US" smtClean="0"/>
              <a:t>7/29/25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3C405-CF49-7B4A-BB0C-12C7253CA5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707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shade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shade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7EF50-1FE0-E941-AE6B-8AFBA5E03DF0}" type="datetimeFigureOut">
              <a:rPr lang="en-US" smtClean="0"/>
              <a:t>7/29/25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3C405-CF49-7B4A-BB0C-12C7253CA5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28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7EF50-1FE0-E941-AE6B-8AFBA5E03DF0}" type="datetimeFigureOut">
              <a:rPr lang="en-US" smtClean="0"/>
              <a:t>7/29/25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3C405-CF49-7B4A-BB0C-12C7253CA5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540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7EF50-1FE0-E941-AE6B-8AFBA5E03DF0}" type="datetimeFigureOut">
              <a:rPr lang="en-US" smtClean="0"/>
              <a:t>7/29/25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3C405-CF49-7B4A-BB0C-12C7253CA5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515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7EF50-1FE0-E941-AE6B-8AFBA5E03DF0}" type="datetimeFigureOut">
              <a:rPr lang="en-US" smtClean="0"/>
              <a:t>7/29/25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3C405-CF49-7B4A-BB0C-12C7253CA5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328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7EF50-1FE0-E941-AE6B-8AFBA5E03DF0}" type="datetimeFigureOut">
              <a:rPr lang="en-US" smtClean="0"/>
              <a:t>7/29/25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3C405-CF49-7B4A-BB0C-12C7253CA5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901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7EF50-1FE0-E941-AE6B-8AFBA5E03DF0}" type="datetimeFigureOut">
              <a:rPr lang="en-US" smtClean="0"/>
              <a:t>7/29/25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3C405-CF49-7B4A-BB0C-12C7253CA5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88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7EF50-1FE0-E941-AE6B-8AFBA5E03DF0}" type="datetimeFigureOut">
              <a:rPr lang="en-US" smtClean="0"/>
              <a:t>7/29/25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3C405-CF49-7B4A-BB0C-12C7253CA5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739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7EF50-1FE0-E941-AE6B-8AFBA5E03DF0}" type="datetimeFigureOut">
              <a:rPr lang="en-US" smtClean="0"/>
              <a:t>7/29/25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3C405-CF49-7B4A-BB0C-12C7253CA5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17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7EF50-1FE0-E941-AE6B-8AFBA5E03DF0}" type="datetimeFigureOut">
              <a:rPr lang="en-US" smtClean="0"/>
              <a:t>7/29/25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3C405-CF49-7B4A-BB0C-12C7253CA5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815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A607EF50-1FE0-E941-AE6B-8AFBA5E03DF0}" type="datetimeFigureOut">
              <a:rPr lang="en-US" smtClean="0"/>
              <a:t>7/29/25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EBD3C405-CF49-7B4A-BB0C-12C7253CA5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3943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player.vimeo.com/video/301073722?app_id=122963" TargetMode="Externa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341A81-E912-3BB9-E410-6DC0EC4456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091" r="23298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AB07EF2-805F-B78A-FBD1-9BAB1BF9C9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029" y="1570634"/>
            <a:ext cx="5614972" cy="243850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D5DE7B6-1109-EC83-820B-ECFC0AC89E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0383" y="5919667"/>
            <a:ext cx="1437197" cy="5269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94DA605-5BCB-E12F-7525-26C5340D2A66}"/>
              </a:ext>
            </a:extLst>
          </p:cNvPr>
          <p:cNvSpPr txBox="1"/>
          <p:nvPr/>
        </p:nvSpPr>
        <p:spPr>
          <a:xfrm>
            <a:off x="466518" y="4449586"/>
            <a:ext cx="39921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Secure Online Accounting Portal</a:t>
            </a:r>
          </a:p>
        </p:txBody>
      </p:sp>
    </p:spTree>
    <p:extLst>
      <p:ext uri="{BB962C8B-B14F-4D97-AF65-F5344CB8AC3E}">
        <p14:creationId xmlns:p14="http://schemas.microsoft.com/office/powerpoint/2010/main" val="24038912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86CB4-94C6-2E93-CB91-0CA9F7168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267" y="365125"/>
            <a:ext cx="10014857" cy="1325563"/>
          </a:xfrm>
        </p:spPr>
        <p:txBody>
          <a:bodyPr>
            <a:normAutofit/>
          </a:bodyPr>
          <a:lstStyle/>
          <a:p>
            <a:r>
              <a:rPr lang="en-US" sz="3200" b="1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Dealer Account provides you with a dashboard of important information about your account.</a:t>
            </a:r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id="{A08686E9-FF61-0A29-A588-B61ECF69D3DF}"/>
              </a:ext>
            </a:extLst>
          </p:cNvPr>
          <p:cNvSpPr/>
          <p:nvPr/>
        </p:nvSpPr>
        <p:spPr>
          <a:xfrm rot="16200000">
            <a:off x="6928590" y="1594590"/>
            <a:ext cx="6176962" cy="4349858"/>
          </a:xfrm>
          <a:prstGeom prst="rtTriangle">
            <a:avLst/>
          </a:prstGeom>
          <a:gradFill>
            <a:gsLst>
              <a:gs pos="0">
                <a:schemeClr val="bg1">
                  <a:lumMod val="50000"/>
                  <a:lumOff val="50000"/>
                  <a:alpha val="69507"/>
                </a:schemeClr>
              </a:gs>
              <a:gs pos="100000">
                <a:schemeClr val="bg1">
                  <a:lumMod val="75000"/>
                  <a:lumOff val="2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3DA722-3E33-489F-6102-2729DF9479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3415" y="1472338"/>
            <a:ext cx="8944787" cy="52697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9900892-C945-A6C8-DA63-AC2029AC9F5A}"/>
              </a:ext>
            </a:extLst>
          </p:cNvPr>
          <p:cNvSpPr/>
          <p:nvPr/>
        </p:nvSpPr>
        <p:spPr>
          <a:xfrm>
            <a:off x="838200" y="566057"/>
            <a:ext cx="108857" cy="9062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B696A1D-EA27-24C0-F356-EB1A2B49576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000"/>
          </a:blip>
          <a:srcRect l="17921" b="8714"/>
          <a:stretch/>
        </p:blipFill>
        <p:spPr>
          <a:xfrm>
            <a:off x="-1" y="2965247"/>
            <a:ext cx="2858697" cy="392119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F00221-F40C-4AE7-18E2-DE74932F91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85261"/>
            <a:ext cx="10515600" cy="3991701"/>
          </a:xfrm>
        </p:spPr>
        <p:txBody>
          <a:bodyPr/>
          <a:lstStyle/>
          <a:p>
            <a:pPr marL="342900" marR="0" lvl="0" indent="-342900">
              <a:lnSpc>
                <a:spcPct val="115000"/>
              </a:lnSpc>
              <a:buFont typeface="Symbol" pitchFamily="2" charset="2"/>
              <a:buChar char=""/>
            </a:pPr>
            <a:r>
              <a:rPr lang="en-US" sz="24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Schedule and manage payments</a:t>
            </a:r>
          </a:p>
          <a:p>
            <a:pPr marL="342900" marR="0" lvl="0" indent="-342900">
              <a:lnSpc>
                <a:spcPct val="115000"/>
              </a:lnSpc>
              <a:buFont typeface="Symbol" pitchFamily="2" charset="2"/>
              <a:buChar char=""/>
            </a:pPr>
            <a:r>
              <a:rPr lang="en-US" sz="2400" kern="100" dirty="0">
                <a:solidFill>
                  <a:schemeClr val="bg1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Use credits on account when paying invoices</a:t>
            </a:r>
            <a:endParaRPr lang="en-US" sz="2400" kern="100" dirty="0">
              <a:solidFill>
                <a:schemeClr val="bg1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15000"/>
              </a:lnSpc>
              <a:buFont typeface="Symbol" pitchFamily="2" charset="2"/>
              <a:buChar char=""/>
            </a:pPr>
            <a:r>
              <a:rPr lang="en-US" sz="24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Download and print invoices</a:t>
            </a:r>
          </a:p>
          <a:p>
            <a:pPr marL="342900" marR="0" lvl="0" indent="-342900">
              <a:lnSpc>
                <a:spcPct val="115000"/>
              </a:lnSpc>
              <a:buFont typeface="Symbol" pitchFamily="2" charset="2"/>
              <a:buChar char=""/>
            </a:pPr>
            <a:r>
              <a:rPr lang="en-US" sz="2400" kern="100" dirty="0">
                <a:solidFill>
                  <a:schemeClr val="bg1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Download account history to Excel</a:t>
            </a:r>
            <a:endParaRPr lang="en-US" sz="2400" kern="100" dirty="0">
              <a:solidFill>
                <a:schemeClr val="bg1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15000"/>
              </a:lnSpc>
              <a:buFont typeface="Symbol" pitchFamily="2" charset="2"/>
              <a:buChar char=""/>
            </a:pPr>
            <a:r>
              <a:rPr lang="en-US" sz="24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Add and delete users</a:t>
            </a: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Font typeface="Symbol" pitchFamily="2" charset="2"/>
              <a:buChar char=""/>
            </a:pPr>
            <a:r>
              <a:rPr lang="en-US" sz="24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Review status of </a:t>
            </a:r>
            <a:br>
              <a:rPr lang="en-US" sz="24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lang="en-US" sz="24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software licenses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926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FF049E-1883-6532-0976-8446A87AB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C3D30-F005-54B4-A592-EC829E315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267" y="365125"/>
            <a:ext cx="10014857" cy="1325563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four different types of user roles, you can assign your staff access to the features they need.</a:t>
            </a:r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id="{D8D3ADC7-D08B-5FBC-752B-A89D092829EC}"/>
              </a:ext>
            </a:extLst>
          </p:cNvPr>
          <p:cNvSpPr/>
          <p:nvPr/>
        </p:nvSpPr>
        <p:spPr>
          <a:xfrm rot="16200000">
            <a:off x="6928590" y="1594590"/>
            <a:ext cx="6176962" cy="4349858"/>
          </a:xfrm>
          <a:prstGeom prst="rtTriangle">
            <a:avLst/>
          </a:prstGeom>
          <a:gradFill>
            <a:gsLst>
              <a:gs pos="0">
                <a:schemeClr val="bg1">
                  <a:lumMod val="50000"/>
                  <a:lumOff val="50000"/>
                  <a:alpha val="69507"/>
                </a:schemeClr>
              </a:gs>
              <a:gs pos="100000">
                <a:schemeClr val="bg1">
                  <a:lumMod val="75000"/>
                  <a:lumOff val="2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5D52B1D-97F2-B03B-2703-0E55247AB6E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430158" y="1400538"/>
            <a:ext cx="8764981" cy="546330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F824718-B5C6-FE27-59D7-7CF45B7883F3}"/>
              </a:ext>
            </a:extLst>
          </p:cNvPr>
          <p:cNvSpPr/>
          <p:nvPr/>
        </p:nvSpPr>
        <p:spPr>
          <a:xfrm>
            <a:off x="838200" y="566057"/>
            <a:ext cx="108857" cy="9062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5C08C0B-F1E5-424D-50EC-7B6F3411228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000"/>
          </a:blip>
          <a:srcRect l="17921" b="8714"/>
          <a:stretch/>
        </p:blipFill>
        <p:spPr>
          <a:xfrm>
            <a:off x="-1" y="2965247"/>
            <a:ext cx="2858697" cy="392119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65C89E-8306-314F-FC8D-A6EF5A5E46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85261"/>
            <a:ext cx="10515600" cy="3991701"/>
          </a:xfrm>
        </p:spPr>
        <p:txBody>
          <a:bodyPr/>
          <a:lstStyle/>
          <a:p>
            <a:pPr marL="342900" marR="0" lvl="0" indent="-342900">
              <a:lnSpc>
                <a:spcPct val="115000"/>
              </a:lnSpc>
              <a:buFont typeface="Symbol" pitchFamily="2" charset="2"/>
              <a:buChar char=""/>
            </a:pPr>
            <a:r>
              <a:rPr lang="en-US" sz="2400" b="1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Company Admin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Create users </a:t>
            </a:r>
            <a:b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assign access</a:t>
            </a:r>
            <a:endParaRPr lang="en-US" sz="2000" kern="100" dirty="0">
              <a:solidFill>
                <a:schemeClr val="bg1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15000"/>
              </a:lnSpc>
              <a:buFont typeface="Symbol" pitchFamily="2" charset="2"/>
              <a:buChar char=""/>
            </a:pPr>
            <a:r>
              <a:rPr lang="en-US" sz="2400" b="1" kern="100" dirty="0">
                <a:solidFill>
                  <a:schemeClr val="bg1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Accounts Payable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see </a:t>
            </a:r>
            <a:b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pay invoices</a:t>
            </a:r>
            <a:endParaRPr lang="en-US" sz="2000" kern="100" dirty="0">
              <a:solidFill>
                <a:schemeClr val="bg1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15000"/>
              </a:lnSpc>
              <a:buFont typeface="Symbol" pitchFamily="2" charset="2"/>
              <a:buChar char=""/>
            </a:pPr>
            <a:r>
              <a:rPr lang="en-US" sz="2400" b="1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License Manager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License </a:t>
            </a:r>
            <a:b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Statistics are the only visible section</a:t>
            </a:r>
            <a:endParaRPr lang="en-US" sz="2000" kern="100" dirty="0">
              <a:solidFill>
                <a:schemeClr val="bg1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15000"/>
              </a:lnSpc>
              <a:buFont typeface="Symbol" pitchFamily="2" charset="2"/>
              <a:buChar char=""/>
            </a:pPr>
            <a:r>
              <a:rPr lang="en-US" sz="2400" b="1" kern="100" dirty="0">
                <a:solidFill>
                  <a:schemeClr val="bg1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View Purchases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View-only role </a:t>
            </a:r>
            <a:b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 allows your Purchasing staff </a:t>
            </a:r>
            <a:b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track orders</a:t>
            </a:r>
          </a:p>
        </p:txBody>
      </p:sp>
    </p:spTree>
    <p:extLst>
      <p:ext uri="{BB962C8B-B14F-4D97-AF65-F5344CB8AC3E}">
        <p14:creationId xmlns:p14="http://schemas.microsoft.com/office/powerpoint/2010/main" val="252686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4C640F-9E74-8526-499C-A45ABDB7F9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55D25-A845-C1C0-D4C3-0EF0154D4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267" y="365125"/>
            <a:ext cx="10014857" cy="1325563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Dealer Account is like being able to contact your DMP accounts receivable specialist at any time.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9A1045-624D-F540-7B93-B401DD18F1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85261"/>
            <a:ext cx="10515600" cy="4113939"/>
          </a:xfrm>
        </p:spPr>
        <p:txBody>
          <a:bodyPr>
            <a:normAutofit fontScale="92500" lnSpcReduction="20000"/>
          </a:bodyPr>
          <a:lstStyle/>
          <a:p>
            <a:pPr marL="342900" marR="0" lvl="0" indent="-342900">
              <a:lnSpc>
                <a:spcPct val="115000"/>
              </a:lnSpc>
              <a:buFont typeface="Symbol" pitchFamily="2" charset="2"/>
              <a:buChar char=""/>
            </a:pPr>
            <a:r>
              <a:rPr lang="en-US" sz="24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Real-time private access to your </a:t>
            </a:r>
            <a:br>
              <a:rPr lang="en-US" sz="24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lang="en-US" sz="24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account details:</a:t>
            </a:r>
          </a:p>
          <a:p>
            <a:pPr lvl="1">
              <a:lnSpc>
                <a:spcPct val="115000"/>
              </a:lnSpc>
              <a:buFont typeface="Courier New" panose="02070309020205020404" pitchFamily="49" charset="0"/>
              <a:buChar char="o"/>
            </a:pPr>
            <a:r>
              <a:rPr lang="en-US" sz="2000" kern="100" dirty="0">
                <a:solidFill>
                  <a:schemeClr val="bg1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Open invoices and credits</a:t>
            </a:r>
          </a:p>
          <a:p>
            <a:pPr lvl="1">
              <a:lnSpc>
                <a:spcPct val="115000"/>
              </a:lnSpc>
              <a:buFont typeface="Courier New" panose="02070309020205020404" pitchFamily="49" charset="0"/>
              <a:buChar char="o"/>
            </a:pPr>
            <a:r>
              <a:rPr lang="en-US" sz="20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AR Agin</a:t>
            </a:r>
            <a:r>
              <a:rPr lang="en-US" sz="2000" kern="100" dirty="0">
                <a:solidFill>
                  <a:schemeClr val="bg1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g summary</a:t>
            </a:r>
          </a:p>
          <a:p>
            <a:pPr lvl="1">
              <a:lnSpc>
                <a:spcPct val="115000"/>
              </a:lnSpc>
              <a:buFont typeface="Courier New" panose="02070309020205020404" pitchFamily="49" charset="0"/>
              <a:buChar char="o"/>
            </a:pPr>
            <a:r>
              <a:rPr lang="en-US" sz="20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Current credit limit</a:t>
            </a:r>
          </a:p>
          <a:p>
            <a:pPr lvl="1">
              <a:lnSpc>
                <a:spcPct val="115000"/>
              </a:lnSpc>
              <a:buFont typeface="Courier New" panose="02070309020205020404" pitchFamily="49" charset="0"/>
              <a:buChar char="o"/>
            </a:pPr>
            <a:r>
              <a:rPr lang="en-US" sz="20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Average Days to Pay to help you</a:t>
            </a:r>
            <a:br>
              <a:rPr lang="en-US" sz="20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lang="en-US" sz="20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manage free ground shipping</a:t>
            </a:r>
          </a:p>
          <a:p>
            <a:pPr lvl="1">
              <a:lnSpc>
                <a:spcPct val="115000"/>
              </a:lnSpc>
              <a:buFont typeface="Courier New" panose="02070309020205020404" pitchFamily="49" charset="0"/>
              <a:buChar char="o"/>
            </a:pPr>
            <a:r>
              <a:rPr lang="en-US" sz="20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Your personal DMP AR Representative</a:t>
            </a:r>
            <a:br>
              <a:rPr lang="en-US" sz="20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lang="en-US" sz="20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contact information</a:t>
            </a:r>
          </a:p>
          <a:p>
            <a:pPr marL="342900" marR="0" lvl="0" indent="-342900">
              <a:lnSpc>
                <a:spcPct val="115000"/>
              </a:lnSpc>
              <a:buFont typeface="Symbol" pitchFamily="2" charset="2"/>
              <a:buChar char=""/>
            </a:pPr>
            <a:r>
              <a:rPr lang="en-US" sz="24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Conveniently available 24/7</a:t>
            </a:r>
          </a:p>
          <a:p>
            <a:pPr marL="342900" marR="0" lvl="0" indent="-342900">
              <a:lnSpc>
                <a:spcPct val="115000"/>
              </a:lnSpc>
              <a:buFont typeface="Symbol" pitchFamily="2" charset="2"/>
              <a:buChar char=""/>
            </a:pPr>
            <a:r>
              <a:rPr lang="en-US" sz="2400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FREE to DMP dealers</a:t>
            </a:r>
          </a:p>
          <a:p>
            <a:pPr marL="342900" marR="0" lvl="0" indent="-342900">
              <a:lnSpc>
                <a:spcPct val="115000"/>
              </a:lnSpc>
              <a:buFont typeface="Symbol" pitchFamily="2" charset="2"/>
              <a:buChar char=""/>
            </a:pPr>
            <a:endParaRPr lang="en-US" sz="2400" kern="100" dirty="0">
              <a:solidFill>
                <a:schemeClr val="bg1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id="{378B2848-682A-EFBD-E9EC-189F08DAAE25}"/>
              </a:ext>
            </a:extLst>
          </p:cNvPr>
          <p:cNvSpPr/>
          <p:nvPr/>
        </p:nvSpPr>
        <p:spPr>
          <a:xfrm rot="16200000">
            <a:off x="6928590" y="1594590"/>
            <a:ext cx="6176962" cy="4349858"/>
          </a:xfrm>
          <a:prstGeom prst="rtTriangle">
            <a:avLst/>
          </a:prstGeom>
          <a:gradFill>
            <a:gsLst>
              <a:gs pos="0">
                <a:schemeClr val="bg1">
                  <a:lumMod val="50000"/>
                  <a:lumOff val="50000"/>
                  <a:alpha val="69507"/>
                </a:schemeClr>
              </a:gs>
              <a:gs pos="100000">
                <a:schemeClr val="bg1">
                  <a:lumMod val="75000"/>
                  <a:lumOff val="2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8F8C3B6-EF70-B450-2036-219B1A0E301B}"/>
              </a:ext>
            </a:extLst>
          </p:cNvPr>
          <p:cNvSpPr/>
          <p:nvPr/>
        </p:nvSpPr>
        <p:spPr>
          <a:xfrm>
            <a:off x="838200" y="566057"/>
            <a:ext cx="108857" cy="9062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45A4428-812E-780A-F02F-3870E2568D6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000"/>
          </a:blip>
          <a:srcRect l="17921" b="8714"/>
          <a:stretch/>
        </p:blipFill>
        <p:spPr>
          <a:xfrm>
            <a:off x="-1" y="2965247"/>
            <a:ext cx="2858697" cy="392119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5B275AF-CD32-4280-4981-FD05ABD2E4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5843" y="1877041"/>
            <a:ext cx="7096157" cy="442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399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35236-2150-4CA9-D4F2-818A792C7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Online Media 3" descr="Dealer Account">
            <a:hlinkClick r:id="" action="ppaction://media"/>
            <a:extLst>
              <a:ext uri="{FF2B5EF4-FFF2-40B4-BE49-F238E27FC236}">
                <a16:creationId xmlns:a16="http://schemas.microsoft.com/office/drawing/2014/main" id="{B6C0272C-1E11-3E5A-6927-12265BE8AF43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7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908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341A81-E912-3BB9-E410-6DC0EC4456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091" r="23298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94DA605-5BCB-E12F-7525-26C5340D2A66}"/>
              </a:ext>
            </a:extLst>
          </p:cNvPr>
          <p:cNvSpPr txBox="1"/>
          <p:nvPr/>
        </p:nvSpPr>
        <p:spPr>
          <a:xfrm>
            <a:off x="481029" y="1997839"/>
            <a:ext cx="617644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more information, visit </a:t>
            </a:r>
            <a:r>
              <a:rPr lang="en-US" sz="31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DMP.com</a:t>
            </a:r>
            <a:r>
              <a:rPr lang="en-US" sz="3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31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DealerAccount</a:t>
            </a:r>
            <a:endParaRPr lang="en-US" sz="3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sign up, contact your DMP Accounts Receivable representative.</a:t>
            </a:r>
          </a:p>
        </p:txBody>
      </p:sp>
    </p:spTree>
    <p:extLst>
      <p:ext uri="{BB962C8B-B14F-4D97-AF65-F5344CB8AC3E}">
        <p14:creationId xmlns:p14="http://schemas.microsoft.com/office/powerpoint/2010/main" val="5691112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538D9D"/>
      </a:hlink>
      <a:folHlink>
        <a:srgbClr val="A5738E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C0A3E416-13B0-4CFE-8B85-8989D8AEFB5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334</TotalTime>
  <Words>198</Words>
  <Application>Microsoft Macintosh PowerPoint</Application>
  <PresentationFormat>Widescreen</PresentationFormat>
  <Paragraphs>27</Paragraphs>
  <Slides>6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Aptos</vt:lpstr>
      <vt:lpstr>Aptos Display</vt:lpstr>
      <vt:lpstr>Arial</vt:lpstr>
      <vt:lpstr>Calibri</vt:lpstr>
      <vt:lpstr>Courier New</vt:lpstr>
      <vt:lpstr>Symbol</vt:lpstr>
      <vt:lpstr>Office Theme</vt:lpstr>
      <vt:lpstr>PowerPoint Presentation</vt:lpstr>
      <vt:lpstr>Dealer Account provides you with a dashboard of important information about your account.</vt:lpstr>
      <vt:lpstr>With four different types of user roles, you can assign your staff access to the features they need.</vt:lpstr>
      <vt:lpstr>Dealer Account is like being able to contact your DMP accounts receivable specialist at any time.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Microsoft Office User</dc:creator>
  <cp:lastModifiedBy>Scott House</cp:lastModifiedBy>
  <cp:revision>14</cp:revision>
  <dcterms:created xsi:type="dcterms:W3CDTF">2025-04-03T16:44:31Z</dcterms:created>
  <dcterms:modified xsi:type="dcterms:W3CDTF">2025-07-29T15:42:02Z</dcterms:modified>
</cp:coreProperties>
</file>