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3" r:id="rId2"/>
    <p:sldId id="264" r:id="rId3"/>
    <p:sldId id="286" r:id="rId4"/>
    <p:sldId id="284" r:id="rId5"/>
    <p:sldId id="287" r:id="rId6"/>
    <p:sldId id="288" r:id="rId7"/>
    <p:sldId id="271" r:id="rId8"/>
    <p:sldId id="289" r:id="rId9"/>
    <p:sldId id="285" r:id="rId10"/>
    <p:sldId id="266" r:id="rId11"/>
    <p:sldId id="267" r:id="rId12"/>
    <p:sldId id="270" r:id="rId13"/>
    <p:sldId id="268" r:id="rId14"/>
    <p:sldId id="269" r:id="rId15"/>
    <p:sldId id="274" r:id="rId16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5D5A"/>
    <a:srgbClr val="38536C"/>
    <a:srgbClr val="E2B129"/>
    <a:srgbClr val="FCD034"/>
    <a:srgbClr val="EFED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78"/>
    <p:restoredTop sz="84871"/>
  </p:normalViewPr>
  <p:slideViewPr>
    <p:cSldViewPr snapToGrid="0" snapToObjects="1">
      <p:cViewPr varScale="1">
        <p:scale>
          <a:sx n="92" d="100"/>
          <a:sy n="92" d="100"/>
        </p:scale>
        <p:origin x="1696" y="168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1" d="100"/>
          <a:sy n="151" d="100"/>
        </p:scale>
        <p:origin x="109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383C2-B782-6242-A922-8B3442DE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50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FCC36-5A30-4443-9130-98EE3EAA04C5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C4997-371F-4348-BB06-FA5B42767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48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84C1-3318-41DE-A121-ABFEA627A49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84C1-3318-41DE-A121-ABFEA627A49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79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84C1-3318-41DE-A121-ABFEA627A49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Feature Basics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84C1-3318-41DE-A121-ABFEA627A49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AF4E9-323A-477D-D41D-7B995616D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47D530-54BE-EE5B-435F-58823202AF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C2AB81-2DBB-7083-C96C-2737903412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Network Communication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DMP offers free network communication</a:t>
            </a:r>
          </a:p>
          <a:p>
            <a:r>
              <a:rPr lang="en-US" dirty="0"/>
              <a:t>Cellular Communication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263LTE Cellular Communicator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263LTE-2 Cellular Communicator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263LTE FirstNet Ready Cellular Communicator</a:t>
            </a:r>
          </a:p>
          <a:p>
            <a:r>
              <a:rPr lang="en-US" dirty="0"/>
              <a:t>Wi-Fi Communication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763 Wi-Fi Interface Module</a:t>
            </a:r>
          </a:p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DF7DD-BE9B-F227-C9DA-6A4EF68F7D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84C1-3318-41DE-A121-ABFEA627A49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34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Site Survey</a:t>
            </a:r>
          </a:p>
          <a:p>
            <a:endParaRPr lang="en-US" dirty="0"/>
          </a:p>
          <a:p>
            <a:r>
              <a:rPr lang="en-US" dirty="0"/>
              <a:t>Installers should survey the entire site before starting any installation. Discuss considerations for panel and zone placement with the class:</a:t>
            </a:r>
          </a:p>
          <a:p>
            <a:endParaRPr lang="en-US" dirty="0"/>
          </a:p>
          <a:p>
            <a:r>
              <a:rPr lang="en-US" b="1" dirty="0"/>
              <a:t>PANEL PLACEMENT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Centrally located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Secure—Inaccessible for any customers</a:t>
            </a:r>
            <a:r>
              <a:rPr lang="en-US" b="0" baseline="0" dirty="0"/>
              <a:t> or potential intruders</a:t>
            </a:r>
            <a:endParaRPr lang="en-US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Dry</a:t>
            </a:r>
            <a:r>
              <a:rPr lang="en-US" b="0" baseline="0" dirty="0"/>
              <a:t> location</a:t>
            </a:r>
            <a:endParaRPr lang="en-US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Away from large metal objects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Dedicated outlet nearby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Grounding rod or cold water pipe nearby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Within range of all wireless sensor locations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WIRED</a:t>
            </a:r>
            <a:r>
              <a:rPr lang="en-US" b="1" baseline="0" dirty="0"/>
              <a:t> ZONE PLACEMENT</a:t>
            </a:r>
            <a:endParaRPr lang="en-US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Can you run a wire to each location? Will it look clean?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171450" indent="-171450">
              <a:buFont typeface="Arial" panose="020B0604020202020204" pitchFamily="34" charset="0"/>
              <a:buNone/>
            </a:pPr>
            <a:r>
              <a:rPr lang="en-US" b="1" dirty="0"/>
              <a:t>WIRELESS ZONE PLACEMENT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="0" dirty="0"/>
              <a:t>Within range of panel or wireless receiver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="0" dirty="0"/>
              <a:t>Sources of interference: Other wireless transmitters, large metal objects, and microwaves </a:t>
            </a:r>
          </a:p>
          <a:p>
            <a:pPr marL="171450" indent="-171450">
              <a:buFont typeface="Arial" pitchFamily="34" charset="0"/>
              <a:buChar char="•"/>
            </a:pPr>
            <a:endParaRPr lang="en-US" b="0" dirty="0"/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1" dirty="0"/>
              <a:t>KEYPAD BUS DEVICE </a:t>
            </a:r>
            <a:r>
              <a:rPr lang="en-US" b="1" baseline="0" dirty="0"/>
              <a:t>PLACEMENT</a:t>
            </a:r>
            <a:endParaRPr lang="en-US" b="1" dirty="0"/>
          </a:p>
          <a:p>
            <a:pPr marL="171450" marR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Length of wire runs: There is no standard maximum length, but the panel will not</a:t>
            </a:r>
            <a:r>
              <a: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allow a voltage drop to any device of over 2.0VDC. If you encounter a voltage drop of more than 2.0VDC, you’ll need to use an auxiliary power supply.</a:t>
            </a:r>
            <a:endParaRPr lang="en-US" sz="16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itchFamily="34" charset="0"/>
              <a:buChar char="•"/>
            </a:pPr>
            <a:endParaRPr lang="en-US" b="0" dirty="0"/>
          </a:p>
          <a:p>
            <a:pPr marL="171450" indent="-171450">
              <a:buFont typeface="Arial" panose="020B0604020202020204" pitchFamily="34" charset="0"/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84C1-3318-41DE-A121-ABFEA627A49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84C1-3318-41DE-A121-ABFEA627A49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84C1-3318-41DE-A121-ABFEA627A49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95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84C1-3318-41DE-A121-ABFEA627A49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84C1-3318-41DE-A121-ABFEA627A49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9758" y="0"/>
            <a:ext cx="7622241" cy="60214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39" y="2100930"/>
            <a:ext cx="1103301" cy="40522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4569760" y="6021564"/>
            <a:ext cx="7622240" cy="836436"/>
          </a:xfrm>
          <a:prstGeom prst="rect">
            <a:avLst/>
          </a:prstGeom>
          <a:solidFill>
            <a:srgbClr val="FCD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" y="6021564"/>
            <a:ext cx="4569757" cy="836436"/>
          </a:xfrm>
          <a:prstGeom prst="rect">
            <a:avLst/>
          </a:prstGeom>
          <a:solidFill>
            <a:srgbClr val="E2B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3907" y="6251601"/>
            <a:ext cx="3955307" cy="3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6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65959" y="6046470"/>
            <a:ext cx="10226041" cy="811530"/>
          </a:xfrm>
          <a:prstGeom prst="rect">
            <a:avLst/>
          </a:prstGeom>
          <a:solidFill>
            <a:srgbClr val="FCD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9218" y="1156272"/>
            <a:ext cx="11253564" cy="4604448"/>
          </a:xfrm>
          <a:prstGeom prst="rect">
            <a:avLst/>
          </a:prstGeom>
        </p:spPr>
        <p:txBody>
          <a:bodyPr lIns="228600"/>
          <a:lstStyle>
            <a:lvl1pPr marL="342900" indent="-342900">
              <a:buClr>
                <a:srgbClr val="38536C"/>
              </a:buClr>
              <a:buFont typeface="Arial" charset="0"/>
              <a:buChar char="•"/>
              <a:defRPr sz="240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69218" y="346990"/>
            <a:ext cx="11253564" cy="54843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lIns="0" tIns="91440" anchor="ctr"/>
          <a:lstStyle>
            <a:lvl1pPr algn="l">
              <a:defRPr sz="2800" u="none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6046470"/>
            <a:ext cx="1965960" cy="811530"/>
          </a:xfrm>
          <a:prstGeom prst="rect">
            <a:avLst/>
          </a:prstGeom>
          <a:solidFill>
            <a:srgbClr val="E2B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9102" y="6240983"/>
            <a:ext cx="1150958" cy="42250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2192000" cy="127572"/>
          </a:xfrm>
          <a:prstGeom prst="rect">
            <a:avLst/>
          </a:prstGeom>
          <a:solidFill>
            <a:srgbClr val="385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48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3" pos="3840" userDrawn="1">
          <p15:clr>
            <a:srgbClr val="FBAE40"/>
          </p15:clr>
        </p15:guide>
        <p15:guide id="24" orient="horz" pos="2160" userDrawn="1">
          <p15:clr>
            <a:srgbClr val="FBAE40"/>
          </p15:clr>
        </p15:guide>
        <p15:guide id="25" pos="4128" userDrawn="1">
          <p15:clr>
            <a:srgbClr val="FBAE40"/>
          </p15:clr>
        </p15:guide>
        <p15:guide id="26" pos="4416" userDrawn="1">
          <p15:clr>
            <a:srgbClr val="FBAE40"/>
          </p15:clr>
        </p15:guide>
        <p15:guide id="27" pos="4704" userDrawn="1">
          <p15:clr>
            <a:srgbClr val="FBAE40"/>
          </p15:clr>
        </p15:guide>
        <p15:guide id="28" pos="4992" userDrawn="1">
          <p15:clr>
            <a:srgbClr val="FBAE40"/>
          </p15:clr>
        </p15:guide>
        <p15:guide id="29" pos="5280" userDrawn="1">
          <p15:clr>
            <a:srgbClr val="FBAE40"/>
          </p15:clr>
        </p15:guide>
        <p15:guide id="30" pos="5568" userDrawn="1">
          <p15:clr>
            <a:srgbClr val="FBAE40"/>
          </p15:clr>
        </p15:guide>
        <p15:guide id="31" orient="horz" pos="1872" userDrawn="1">
          <p15:clr>
            <a:srgbClr val="FBAE40"/>
          </p15:clr>
        </p15:guide>
        <p15:guide id="32" pos="5856" userDrawn="1">
          <p15:clr>
            <a:srgbClr val="FBAE40"/>
          </p15:clr>
        </p15:guide>
        <p15:guide id="33" pos="6144" userDrawn="1">
          <p15:clr>
            <a:srgbClr val="FBAE40"/>
          </p15:clr>
        </p15:guide>
        <p15:guide id="34" pos="6432" userDrawn="1">
          <p15:clr>
            <a:srgbClr val="FBAE40"/>
          </p15:clr>
        </p15:guide>
        <p15:guide id="35" pos="6720" userDrawn="1">
          <p15:clr>
            <a:srgbClr val="FBAE40"/>
          </p15:clr>
        </p15:guide>
        <p15:guide id="36" pos="7008" userDrawn="1">
          <p15:clr>
            <a:srgbClr val="FBAE40"/>
          </p15:clr>
        </p15:guide>
        <p15:guide id="37" pos="7296" userDrawn="1">
          <p15:clr>
            <a:srgbClr val="FBAE40"/>
          </p15:clr>
        </p15:guide>
        <p15:guide id="38" pos="3552" userDrawn="1">
          <p15:clr>
            <a:srgbClr val="FBAE40"/>
          </p15:clr>
        </p15:guide>
        <p15:guide id="39" pos="3264" userDrawn="1">
          <p15:clr>
            <a:srgbClr val="FBAE40"/>
          </p15:clr>
        </p15:guide>
        <p15:guide id="40" pos="2976" userDrawn="1">
          <p15:clr>
            <a:srgbClr val="FBAE40"/>
          </p15:clr>
        </p15:guide>
        <p15:guide id="41" orient="horz" pos="2448" userDrawn="1">
          <p15:clr>
            <a:srgbClr val="FBAE40"/>
          </p15:clr>
        </p15:guide>
        <p15:guide id="42" orient="horz" pos="2736" userDrawn="1">
          <p15:clr>
            <a:srgbClr val="FBAE40"/>
          </p15:clr>
        </p15:guide>
        <p15:guide id="43" pos="2688" userDrawn="1">
          <p15:clr>
            <a:srgbClr val="FBAE40"/>
          </p15:clr>
        </p15:guide>
        <p15:guide id="44" pos="2400" userDrawn="1">
          <p15:clr>
            <a:srgbClr val="FBAE40"/>
          </p15:clr>
        </p15:guide>
        <p15:guide id="45" pos="2112" userDrawn="1">
          <p15:clr>
            <a:srgbClr val="FBAE40"/>
          </p15:clr>
        </p15:guide>
        <p15:guide id="46" pos="1824" userDrawn="1">
          <p15:clr>
            <a:srgbClr val="FBAE40"/>
          </p15:clr>
        </p15:guide>
        <p15:guide id="47" pos="1536" userDrawn="1">
          <p15:clr>
            <a:srgbClr val="FBAE40"/>
          </p15:clr>
        </p15:guide>
        <p15:guide id="48" pos="1248" userDrawn="1">
          <p15:clr>
            <a:srgbClr val="FBAE40"/>
          </p15:clr>
        </p15:guide>
        <p15:guide id="49" pos="936" userDrawn="1">
          <p15:clr>
            <a:srgbClr val="FBAE40"/>
          </p15:clr>
        </p15:guide>
        <p15:guide id="50" pos="672" userDrawn="1">
          <p15:clr>
            <a:srgbClr val="FBAE40"/>
          </p15:clr>
        </p15:guide>
        <p15:guide id="51" pos="384" userDrawn="1">
          <p15:clr>
            <a:srgbClr val="FBAE40"/>
          </p15:clr>
        </p15:guide>
        <p15:guide id="52" orient="horz" pos="1584" userDrawn="1">
          <p15:clr>
            <a:srgbClr val="FBAE40"/>
          </p15:clr>
        </p15:guide>
        <p15:guide id="53" orient="horz" pos="1296" userDrawn="1">
          <p15:clr>
            <a:srgbClr val="FBAE40"/>
          </p15:clr>
        </p15:guide>
        <p15:guide id="54" orient="horz" pos="1008" userDrawn="1">
          <p15:clr>
            <a:srgbClr val="FBAE40"/>
          </p15:clr>
        </p15:guide>
        <p15:guide id="55" orient="horz" pos="720" userDrawn="1">
          <p15:clr>
            <a:srgbClr val="FBAE40"/>
          </p15:clr>
        </p15:guide>
        <p15:guide id="56" orient="horz" pos="432" userDrawn="1">
          <p15:clr>
            <a:srgbClr val="FBAE40"/>
          </p15:clr>
        </p15:guide>
        <p15:guide id="57" orient="horz" pos="144" userDrawn="1">
          <p15:clr>
            <a:srgbClr val="FBAE40"/>
          </p15:clr>
        </p15:guide>
        <p15:guide id="58" orient="horz" pos="3024" userDrawn="1">
          <p15:clr>
            <a:srgbClr val="FBAE40"/>
          </p15:clr>
        </p15:guide>
        <p15:guide id="59" orient="horz" pos="3312" userDrawn="1">
          <p15:clr>
            <a:srgbClr val="FBAE40"/>
          </p15:clr>
        </p15:guide>
        <p15:guide id="60" orient="horz" pos="3600" userDrawn="1">
          <p15:clr>
            <a:srgbClr val="FBAE40"/>
          </p15:clr>
        </p15:guide>
        <p15:guide id="61" orient="horz" pos="3888" userDrawn="1">
          <p15:clr>
            <a:srgbClr val="FBAE40"/>
          </p15:clr>
        </p15:guide>
        <p15:guide id="62" pos="52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965959" y="6046470"/>
            <a:ext cx="10226041" cy="811530"/>
          </a:xfrm>
          <a:prstGeom prst="rect">
            <a:avLst/>
          </a:prstGeom>
          <a:solidFill>
            <a:srgbClr val="FCD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4"/>
          <p:cNvSpPr>
            <a:spLocks noGrp="1"/>
          </p:cNvSpPr>
          <p:nvPr>
            <p:ph type="title" hasCustomPrompt="1"/>
          </p:nvPr>
        </p:nvSpPr>
        <p:spPr>
          <a:xfrm>
            <a:off x="469218" y="346990"/>
            <a:ext cx="11253564" cy="54843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lIns="0" tIns="91440" anchor="ctr"/>
          <a:lstStyle>
            <a:lvl1pPr algn="l">
              <a:defRPr sz="2800" u="none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6046470"/>
            <a:ext cx="1965960" cy="811530"/>
          </a:xfrm>
          <a:prstGeom prst="rect">
            <a:avLst/>
          </a:prstGeom>
          <a:solidFill>
            <a:srgbClr val="E2B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9102" y="6240983"/>
            <a:ext cx="1150958" cy="422503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0"/>
            <a:ext cx="12192000" cy="127572"/>
          </a:xfrm>
          <a:prstGeom prst="rect">
            <a:avLst/>
          </a:prstGeom>
          <a:solidFill>
            <a:srgbClr val="385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69218" y="1168279"/>
            <a:ext cx="11252200" cy="4605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23" pos="3840">
          <p15:clr>
            <a:srgbClr val="FBAE40"/>
          </p15:clr>
        </p15:guide>
        <p15:guide id="24" orient="horz" pos="2160">
          <p15:clr>
            <a:srgbClr val="FBAE40"/>
          </p15:clr>
        </p15:guide>
        <p15:guide id="25" pos="4128">
          <p15:clr>
            <a:srgbClr val="FBAE40"/>
          </p15:clr>
        </p15:guide>
        <p15:guide id="26" pos="4416">
          <p15:clr>
            <a:srgbClr val="FBAE40"/>
          </p15:clr>
        </p15:guide>
        <p15:guide id="27" pos="4704">
          <p15:clr>
            <a:srgbClr val="FBAE40"/>
          </p15:clr>
        </p15:guide>
        <p15:guide id="28" pos="4992">
          <p15:clr>
            <a:srgbClr val="FBAE40"/>
          </p15:clr>
        </p15:guide>
        <p15:guide id="29" pos="5280">
          <p15:clr>
            <a:srgbClr val="FBAE40"/>
          </p15:clr>
        </p15:guide>
        <p15:guide id="30" pos="5568">
          <p15:clr>
            <a:srgbClr val="FBAE40"/>
          </p15:clr>
        </p15:guide>
        <p15:guide id="31" orient="horz" pos="1872">
          <p15:clr>
            <a:srgbClr val="FBAE40"/>
          </p15:clr>
        </p15:guide>
        <p15:guide id="32" pos="5856">
          <p15:clr>
            <a:srgbClr val="FBAE40"/>
          </p15:clr>
        </p15:guide>
        <p15:guide id="33" pos="6144">
          <p15:clr>
            <a:srgbClr val="FBAE40"/>
          </p15:clr>
        </p15:guide>
        <p15:guide id="34" pos="6432">
          <p15:clr>
            <a:srgbClr val="FBAE40"/>
          </p15:clr>
        </p15:guide>
        <p15:guide id="35" pos="6720">
          <p15:clr>
            <a:srgbClr val="FBAE40"/>
          </p15:clr>
        </p15:guide>
        <p15:guide id="36" pos="7008">
          <p15:clr>
            <a:srgbClr val="FBAE40"/>
          </p15:clr>
        </p15:guide>
        <p15:guide id="37" pos="7296">
          <p15:clr>
            <a:srgbClr val="FBAE40"/>
          </p15:clr>
        </p15:guide>
        <p15:guide id="38" pos="3552">
          <p15:clr>
            <a:srgbClr val="FBAE40"/>
          </p15:clr>
        </p15:guide>
        <p15:guide id="39" pos="3264">
          <p15:clr>
            <a:srgbClr val="FBAE40"/>
          </p15:clr>
        </p15:guide>
        <p15:guide id="40" pos="2976">
          <p15:clr>
            <a:srgbClr val="FBAE40"/>
          </p15:clr>
        </p15:guide>
        <p15:guide id="41" orient="horz" pos="2448">
          <p15:clr>
            <a:srgbClr val="FBAE40"/>
          </p15:clr>
        </p15:guide>
        <p15:guide id="42" orient="horz" pos="2736">
          <p15:clr>
            <a:srgbClr val="FBAE40"/>
          </p15:clr>
        </p15:guide>
        <p15:guide id="43" pos="2688">
          <p15:clr>
            <a:srgbClr val="FBAE40"/>
          </p15:clr>
        </p15:guide>
        <p15:guide id="44" pos="2400">
          <p15:clr>
            <a:srgbClr val="FBAE40"/>
          </p15:clr>
        </p15:guide>
        <p15:guide id="45" pos="2112">
          <p15:clr>
            <a:srgbClr val="FBAE40"/>
          </p15:clr>
        </p15:guide>
        <p15:guide id="46" pos="1824">
          <p15:clr>
            <a:srgbClr val="FBAE40"/>
          </p15:clr>
        </p15:guide>
        <p15:guide id="47" pos="1536">
          <p15:clr>
            <a:srgbClr val="FBAE40"/>
          </p15:clr>
        </p15:guide>
        <p15:guide id="48" pos="1248">
          <p15:clr>
            <a:srgbClr val="FBAE40"/>
          </p15:clr>
        </p15:guide>
        <p15:guide id="49" pos="936">
          <p15:clr>
            <a:srgbClr val="FBAE40"/>
          </p15:clr>
        </p15:guide>
        <p15:guide id="50" pos="672">
          <p15:clr>
            <a:srgbClr val="FBAE40"/>
          </p15:clr>
        </p15:guide>
        <p15:guide id="51" pos="384">
          <p15:clr>
            <a:srgbClr val="FBAE40"/>
          </p15:clr>
        </p15:guide>
        <p15:guide id="52" orient="horz" pos="1584">
          <p15:clr>
            <a:srgbClr val="FBAE40"/>
          </p15:clr>
        </p15:guide>
        <p15:guide id="53" orient="horz" pos="1296">
          <p15:clr>
            <a:srgbClr val="FBAE40"/>
          </p15:clr>
        </p15:guide>
        <p15:guide id="54" orient="horz" pos="1008">
          <p15:clr>
            <a:srgbClr val="FBAE40"/>
          </p15:clr>
        </p15:guide>
        <p15:guide id="55" orient="horz" pos="720">
          <p15:clr>
            <a:srgbClr val="FBAE40"/>
          </p15:clr>
        </p15:guide>
        <p15:guide id="56" orient="horz" pos="432">
          <p15:clr>
            <a:srgbClr val="FBAE40"/>
          </p15:clr>
        </p15:guide>
        <p15:guide id="57" orient="horz" pos="144">
          <p15:clr>
            <a:srgbClr val="FBAE40"/>
          </p15:clr>
        </p15:guide>
        <p15:guide id="58" orient="horz" pos="3024">
          <p15:clr>
            <a:srgbClr val="FBAE40"/>
          </p15:clr>
        </p15:guide>
        <p15:guide id="59" orient="horz" pos="3312">
          <p15:clr>
            <a:srgbClr val="FBAE40"/>
          </p15:clr>
        </p15:guide>
        <p15:guide id="60" orient="horz" pos="3600">
          <p15:clr>
            <a:srgbClr val="FBAE40"/>
          </p15:clr>
        </p15:guide>
        <p15:guide id="61" orient="horz" pos="3888">
          <p15:clr>
            <a:srgbClr val="FBAE40"/>
          </p15:clr>
        </p15:guide>
        <p15:guide id="62" pos="52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65959" y="6046470"/>
            <a:ext cx="10226041" cy="811530"/>
          </a:xfrm>
          <a:prstGeom prst="rect">
            <a:avLst/>
          </a:prstGeom>
          <a:solidFill>
            <a:srgbClr val="FCD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9218" y="1156272"/>
            <a:ext cx="5531532" cy="4604448"/>
          </a:xfrm>
          <a:prstGeom prst="rect">
            <a:avLst/>
          </a:prstGeom>
        </p:spPr>
        <p:txBody>
          <a:bodyPr lIns="228600"/>
          <a:lstStyle>
            <a:lvl1pPr marL="342900" indent="-342900">
              <a:buClr>
                <a:srgbClr val="38536C"/>
              </a:buClr>
              <a:buFont typeface="Arial" charset="0"/>
              <a:buChar char="•"/>
              <a:defRPr sz="240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469218" y="346990"/>
            <a:ext cx="11253564" cy="54843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lIns="0" tIns="91440" anchor="ctr"/>
          <a:lstStyle>
            <a:lvl1pPr algn="l">
              <a:defRPr sz="2800" u="none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046470"/>
            <a:ext cx="1965960" cy="811530"/>
          </a:xfrm>
          <a:prstGeom prst="rect">
            <a:avLst/>
          </a:prstGeom>
          <a:solidFill>
            <a:srgbClr val="E2B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9102" y="6240983"/>
            <a:ext cx="1150958" cy="422503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12192000" cy="127572"/>
          </a:xfrm>
          <a:prstGeom prst="rect">
            <a:avLst/>
          </a:prstGeom>
          <a:solidFill>
            <a:srgbClr val="385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217920" y="1156272"/>
            <a:ext cx="5504862" cy="4605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64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65959" y="6046470"/>
            <a:ext cx="10226041" cy="811530"/>
          </a:xfrm>
          <a:prstGeom prst="rect">
            <a:avLst/>
          </a:prstGeom>
          <a:solidFill>
            <a:srgbClr val="FCD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9218" y="1156272"/>
            <a:ext cx="5531532" cy="4604448"/>
          </a:xfrm>
          <a:prstGeom prst="rect">
            <a:avLst/>
          </a:prstGeom>
        </p:spPr>
        <p:txBody>
          <a:bodyPr lIns="228600"/>
          <a:lstStyle>
            <a:lvl1pPr marL="342900" indent="-342900">
              <a:buClr>
                <a:srgbClr val="38536C"/>
              </a:buClr>
              <a:buFont typeface="Arial" charset="0"/>
              <a:buChar char="•"/>
              <a:defRPr sz="240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469218" y="346990"/>
            <a:ext cx="11253564" cy="54843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lIns="0" tIns="91440" anchor="ctr"/>
          <a:lstStyle>
            <a:lvl1pPr algn="l">
              <a:defRPr sz="2800" u="none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046470"/>
            <a:ext cx="1965960" cy="811530"/>
          </a:xfrm>
          <a:prstGeom prst="rect">
            <a:avLst/>
          </a:prstGeom>
          <a:solidFill>
            <a:srgbClr val="E2B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9102" y="6240983"/>
            <a:ext cx="1150958" cy="422503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12192000" cy="127572"/>
          </a:xfrm>
          <a:prstGeom prst="rect">
            <a:avLst/>
          </a:prstGeom>
          <a:solidFill>
            <a:srgbClr val="385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91250" y="1156272"/>
            <a:ext cx="5531532" cy="4604448"/>
          </a:xfrm>
          <a:prstGeom prst="rect">
            <a:avLst/>
          </a:prstGeom>
        </p:spPr>
        <p:txBody>
          <a:bodyPr lIns="228600"/>
          <a:lstStyle>
            <a:lvl1pPr marL="342900" indent="-342900">
              <a:buClr>
                <a:srgbClr val="38536C"/>
              </a:buClr>
              <a:buFont typeface="Arial" charset="0"/>
              <a:buChar char="•"/>
              <a:defRPr sz="240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759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490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1" r:id="rId2"/>
    <p:sldLayoutId id="2147483656" r:id="rId3"/>
    <p:sldLayoutId id="2147483652" r:id="rId4"/>
    <p:sldLayoutId id="2147483657" r:id="rId5"/>
    <p:sldLayoutId id="214748365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player.vimeo.com/video/844622419?app_id=122963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48975" y="17202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Welcome to XT Series Training!</a:t>
            </a: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61A06D5-544D-A8B9-B2B1-2D07980D6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594" y="306070"/>
            <a:ext cx="1117600" cy="13081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3AB41CAF-5FF5-706D-E09B-EDB581C1E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830217" y="368798"/>
            <a:ext cx="10306007" cy="5546014"/>
          </a:xfrm>
          <a:prstGeom prst="rect">
            <a:avLst/>
          </a:prstGeom>
          <a:noFill/>
          <a:effectLst>
            <a:outerShdw blurRad="609600" sx="102000" sy="102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8204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847" r="847"/>
          <a:stretch/>
        </p:blipFill>
        <p:spPr bwMode="auto">
          <a:xfrm>
            <a:off x="3566471" y="1032488"/>
            <a:ext cx="7727586" cy="4882180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967282" y="3081152"/>
            <a:ext cx="756002" cy="533400"/>
            <a:chOff x="429461" y="1676400"/>
            <a:chExt cx="755805" cy="533400"/>
          </a:xfrm>
        </p:grpSpPr>
        <p:sp>
          <p:nvSpPr>
            <p:cNvPr id="11" name="Oval 10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9461" y="1822605"/>
              <a:ext cx="75580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latin typeface="Arial"/>
                  <a:cs typeface="Arial"/>
                </a:rPr>
                <a:t>WIRED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76345" y="2395352"/>
            <a:ext cx="534325" cy="533400"/>
            <a:chOff x="538496" y="1676400"/>
            <a:chExt cx="534186" cy="533400"/>
          </a:xfrm>
        </p:grpSpPr>
        <p:sp>
          <p:nvSpPr>
            <p:cNvPr id="15" name="Oval 14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XT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762324" y="4452752"/>
            <a:ext cx="534325" cy="533400"/>
            <a:chOff x="538496" y="1676400"/>
            <a:chExt cx="534186" cy="533400"/>
          </a:xfrm>
        </p:grpSpPr>
        <p:sp>
          <p:nvSpPr>
            <p:cNvPr id="18" name="Oval 17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1126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76345" y="4452752"/>
            <a:ext cx="534325" cy="533400"/>
            <a:chOff x="538496" y="1676400"/>
            <a:chExt cx="534186" cy="533400"/>
          </a:xfrm>
        </p:grpSpPr>
        <p:sp>
          <p:nvSpPr>
            <p:cNvPr id="24" name="Oval 23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1127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762324" y="3766952"/>
            <a:ext cx="534325" cy="533400"/>
            <a:chOff x="538496" y="1676400"/>
            <a:chExt cx="534186" cy="533400"/>
          </a:xfrm>
        </p:grpSpPr>
        <p:sp>
          <p:nvSpPr>
            <p:cNvPr id="27" name="Oval 26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1106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75559" y="3766952"/>
            <a:ext cx="534325" cy="533400"/>
            <a:chOff x="538496" y="1676400"/>
            <a:chExt cx="534186" cy="533400"/>
          </a:xfrm>
        </p:grpSpPr>
        <p:sp>
          <p:nvSpPr>
            <p:cNvPr id="30" name="Oval 29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1106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762324" y="2395352"/>
            <a:ext cx="534325" cy="533400"/>
            <a:chOff x="538496" y="1676400"/>
            <a:chExt cx="534186" cy="533400"/>
          </a:xfrm>
        </p:grpSpPr>
        <p:sp>
          <p:nvSpPr>
            <p:cNvPr id="33" name="Oval 32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7872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61359" y="1709552"/>
            <a:ext cx="228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Today’s Install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637579" y="2184514"/>
            <a:ext cx="221037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1762324" y="3081152"/>
            <a:ext cx="534325" cy="533400"/>
            <a:chOff x="538496" y="1676400"/>
            <a:chExt cx="534186" cy="533400"/>
          </a:xfrm>
        </p:grpSpPr>
        <p:sp>
          <p:nvSpPr>
            <p:cNvPr id="37" name="Oval 36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1106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Survey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9C0B802-B97C-8454-3CA2-4AC9F69CD09C}"/>
              </a:ext>
            </a:extLst>
          </p:cNvPr>
          <p:cNvGrpSpPr/>
          <p:nvPr/>
        </p:nvGrpSpPr>
        <p:grpSpPr>
          <a:xfrm>
            <a:off x="1077132" y="5148448"/>
            <a:ext cx="534325" cy="533400"/>
            <a:chOff x="538496" y="1676400"/>
            <a:chExt cx="534186" cy="5334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A967C55-DE66-62C8-0469-C354FD2985B6}"/>
                </a:ext>
              </a:extLst>
            </p:cNvPr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EEEB1D-93F5-0F4E-9416-8401DCDD584B}"/>
                </a:ext>
              </a:extLst>
            </p:cNvPr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1106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314B164-B348-F2EB-BDA1-EB2279A17DFB}"/>
              </a:ext>
            </a:extLst>
          </p:cNvPr>
          <p:cNvGrpSpPr/>
          <p:nvPr/>
        </p:nvGrpSpPr>
        <p:grpSpPr>
          <a:xfrm>
            <a:off x="1763110" y="5148448"/>
            <a:ext cx="534325" cy="533400"/>
            <a:chOff x="538496" y="1676400"/>
            <a:chExt cx="534186" cy="5334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2E3C959-3E58-2DA4-9C82-66A6D1CA62B0}"/>
                </a:ext>
              </a:extLst>
            </p:cNvPr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8F53C8-BED1-E570-01C0-7D9C5050F6DE}"/>
                </a:ext>
              </a:extLst>
            </p:cNvPr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1106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090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2905E-6 -4.24734E-6 L 0.607 0.055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44" y="27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2632E-6 -4.24734E-6 L 0.47852 0.431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26" y="215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5462E-6 -5.65076E-7 L 0.46954 0.34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0" y="170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2632E-6 -5.65076E-7 L 0.50703 0.0159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45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2905E-6 3.11718E-6 L 0.59763 0.158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75" y="78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2632E-6 3.11718E-6 L 0.25397 -0.0173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92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2905E-6 -3.20056E-6 L 0.79302 0.0972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651" y="48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2632E-6 -3.20056E-6 L 0.39756 -0.1836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9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0.4069 -0.6391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39" y="-3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0.4694 -0.6354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64" y="-3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48975" y="17202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7863" y="-232257"/>
            <a:ext cx="11874137" cy="79106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LAB: Identify Components</a:t>
            </a:r>
          </a:p>
        </p:txBody>
      </p:sp>
    </p:spTree>
    <p:extLst>
      <p:ext uri="{BB962C8B-B14F-4D97-AF65-F5344CB8AC3E}">
        <p14:creationId xmlns:p14="http://schemas.microsoft.com/office/powerpoint/2010/main" val="801277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48975" y="17202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LAB: Identify Components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9CEE7A-FCB1-C653-F996-44BC2F244D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" b="2"/>
          <a:stretch/>
        </p:blipFill>
        <p:spPr>
          <a:xfrm>
            <a:off x="226784" y="667045"/>
            <a:ext cx="11907347" cy="55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82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48975" y="17202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6830" y="1090234"/>
            <a:ext cx="3353673" cy="3323987"/>
          </a:xfrm>
          <a:prstGeom prst="rect">
            <a:avLst/>
          </a:prstGeom>
          <a:noFill/>
        </p:spPr>
        <p:txBody>
          <a:bodyPr wrap="square" numCol="1" spcCol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Initialization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Communication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Network Options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Device Setup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cs typeface="Arial"/>
              </a:rPr>
              <a:t>Remote Options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4342943" y="1090233"/>
            <a:ext cx="388721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cs typeface="Arial"/>
              </a:rPr>
              <a:t>System Reports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System Options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Bell Options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Output Options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cs typeface="Arial"/>
              </a:rPr>
              <a:t>Output Setup</a:t>
            </a:r>
          </a:p>
        </p:txBody>
      </p:sp>
      <p:sp>
        <p:nvSpPr>
          <p:cNvPr id="7" name="Rectangle 6"/>
          <p:cNvSpPr/>
          <p:nvPr/>
        </p:nvSpPr>
        <p:spPr>
          <a:xfrm>
            <a:off x="8077716" y="1090233"/>
            <a:ext cx="38872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cs typeface="Arial"/>
              </a:rPr>
              <a:t>Area Information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cs typeface="Arial"/>
              </a:rPr>
              <a:t>Zone Information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cs typeface="Arial"/>
              </a:rPr>
              <a:t>Stop</a:t>
            </a:r>
            <a:endParaRPr lang="en-US" sz="2800" b="1" dirty="0">
              <a:solidFill>
                <a:schemeClr val="accent4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Set Lockout Code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XT75 Programming Sections</a:t>
            </a:r>
          </a:p>
        </p:txBody>
      </p:sp>
    </p:spTree>
    <p:extLst>
      <p:ext uri="{BB962C8B-B14F-4D97-AF65-F5344CB8AC3E}">
        <p14:creationId xmlns:p14="http://schemas.microsoft.com/office/powerpoint/2010/main" val="2885244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48975" y="17202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4836" y="6563360"/>
            <a:ext cx="473804" cy="26215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9144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u="none" kern="120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sz="1000" dirty="0"/>
              <a:t>20351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57CFEAE-3DFD-DC9B-DEEA-991BF8178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901337" y="22352"/>
            <a:ext cx="10306007" cy="6868826"/>
          </a:xfrm>
          <a:prstGeom prst="rect">
            <a:avLst/>
          </a:prstGeom>
          <a:noFill/>
          <a:effectLst>
            <a:outerShdw blurRad="609600" sx="102000" sy="102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1378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48975" y="17202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218" y="312154"/>
            <a:ext cx="11253564" cy="548437"/>
          </a:xfrm>
        </p:spPr>
        <p:txBody>
          <a:bodyPr/>
          <a:lstStyle/>
          <a:p>
            <a:r>
              <a:rPr lang="en-US" dirty="0"/>
              <a:t>Digital Newsletter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65CEB7CD-06EE-4E15-99B5-B3DB404C9A01}"/>
              </a:ext>
            </a:extLst>
          </p:cNvPr>
          <p:cNvSpPr txBox="1">
            <a:spLocks/>
          </p:cNvSpPr>
          <p:nvPr/>
        </p:nvSpPr>
        <p:spPr>
          <a:xfrm>
            <a:off x="5550818" y="1066188"/>
            <a:ext cx="6571231" cy="4604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Monthly newsletter</a:t>
            </a:r>
          </a:p>
          <a:p>
            <a:r>
              <a:rPr lang="en-US" dirty="0"/>
              <a:t>Covering educational information, helpful tips, upcoming training events, news, and resources created specifically for technicians </a:t>
            </a:r>
          </a:p>
          <a:p>
            <a:r>
              <a:rPr lang="en-US" dirty="0"/>
              <a:t>Highlights a Tech Support Representative</a:t>
            </a:r>
          </a:p>
          <a:p>
            <a:r>
              <a:rPr lang="en-US" dirty="0"/>
              <a:t>Has surveys that you can take to be entered to win prizes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4D73CE-4BED-4950-B51A-F0B53DE9D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83" y="1066188"/>
            <a:ext cx="8929816" cy="501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36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48975" y="17202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4477836" y="3714008"/>
            <a:ext cx="323632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Today’s Trainer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064" y="1732809"/>
            <a:ext cx="1184987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0000"/>
                </a:solidFill>
                <a:latin typeface="Arial"/>
                <a:cs typeface="Arial"/>
              </a:rPr>
              <a:t>YOUR NAME HERE</a:t>
            </a:r>
          </a:p>
          <a:p>
            <a:pPr algn="ctr"/>
            <a:r>
              <a:rPr lang="en-US" sz="1800" dirty="0">
                <a:solidFill>
                  <a:srgbClr val="38536C"/>
                </a:solidFill>
                <a:latin typeface="Arial"/>
                <a:cs typeface="Arial"/>
              </a:rPr>
              <a:t>YOUR TITLE HERE</a:t>
            </a:r>
          </a:p>
          <a:p>
            <a:pPr algn="ctr"/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US" sz="4400" dirty="0" err="1">
                <a:solidFill>
                  <a:srgbClr val="5B5D5A"/>
                </a:solidFill>
                <a:latin typeface="Arial"/>
                <a:cs typeface="Arial"/>
              </a:rPr>
              <a:t>youremail@dmp.com</a:t>
            </a:r>
            <a:endParaRPr lang="en-US" sz="4400" dirty="0">
              <a:solidFill>
                <a:srgbClr val="5B5D5A"/>
              </a:solidFill>
              <a:latin typeface="Arial"/>
              <a:cs typeface="Arial"/>
            </a:endParaRPr>
          </a:p>
          <a:p>
            <a:pPr algn="ctr"/>
            <a:r>
              <a:rPr lang="en-US" sz="4400" dirty="0">
                <a:solidFill>
                  <a:srgbClr val="5B5D5A"/>
                </a:solidFill>
                <a:latin typeface="Arial"/>
                <a:cs typeface="Arial"/>
              </a:rPr>
              <a:t>417-555-5555</a:t>
            </a:r>
            <a:endParaRPr lang="en-US" sz="4400" b="1" dirty="0">
              <a:solidFill>
                <a:srgbClr val="5B5D5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7441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11000F-0F43-ABC9-130A-8E2C924C51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218" y="1156272"/>
            <a:ext cx="5531532" cy="4604448"/>
          </a:xfrm>
        </p:spPr>
        <p:txBody>
          <a:bodyPr/>
          <a:lstStyle/>
          <a:p>
            <a:r>
              <a:rPr lang="en-US" dirty="0"/>
              <a:t>Initial Training &amp; Install</a:t>
            </a:r>
          </a:p>
          <a:p>
            <a:r>
              <a:rPr lang="en-US" dirty="0"/>
              <a:t>Introduction to DMP products, programming, and wiring</a:t>
            </a:r>
          </a:p>
          <a:p>
            <a:r>
              <a:rPr lang="en-US" dirty="0"/>
              <a:t>Install DMP panel with RTM guidance</a:t>
            </a:r>
          </a:p>
          <a:p>
            <a:r>
              <a:rPr lang="en-US" dirty="0"/>
              <a:t>Follow up with DMP University continuation plan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10 lessons, 2-5 minutes in length over the next 30 days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8BCE84-6A36-48DB-C811-61C06AD5F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Training</a:t>
            </a:r>
          </a:p>
        </p:txBody>
      </p:sp>
      <p:pic>
        <p:nvPicPr>
          <p:cNvPr id="5" name="Picture Placeholder 4" descr="A person using a screwdriver to fix a circuit board&#10;&#10;AI-generated content may be incorrect.">
            <a:extLst>
              <a:ext uri="{FF2B5EF4-FFF2-40B4-BE49-F238E27FC236}">
                <a16:creationId xmlns:a16="http://schemas.microsoft.com/office/drawing/2014/main" id="{2A065FB2-E4C9-58A7-71E5-264D8C2FFA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0151" t="19" r="10151"/>
          <a:stretch/>
        </p:blipFill>
        <p:spPr>
          <a:xfrm>
            <a:off x="6218920" y="895427"/>
            <a:ext cx="5503862" cy="460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51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E1C5F-C4B0-1DAF-2EF8-CCCC43556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371B1A-B093-7A1C-097B-11E5C39BD8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The Law of Forgetting">
            <a:hlinkClick r:id="" action="ppaction://media"/>
            <a:extLst>
              <a:ext uri="{FF2B5EF4-FFF2-40B4-BE49-F238E27FC236}">
                <a16:creationId xmlns:a16="http://schemas.microsoft.com/office/drawing/2014/main" id="{CE7893DE-7219-CCCF-B663-03472F5CF5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60767" y="346990"/>
            <a:ext cx="9669101" cy="543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5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2DA901-3FAF-8287-7143-86B079538D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Deep Dive</a:t>
            </a:r>
          </a:p>
          <a:p>
            <a:r>
              <a:rPr lang="en-US" dirty="0"/>
              <a:t>Utilize tech support calls to identify specific needs then create and deliver tailored advanced level training</a:t>
            </a:r>
          </a:p>
          <a:p>
            <a:pPr marL="0" indent="0">
              <a:buNone/>
            </a:pPr>
            <a:r>
              <a:rPr lang="en-US" dirty="0"/>
              <a:t>Webinars</a:t>
            </a:r>
          </a:p>
          <a:p>
            <a:r>
              <a:rPr lang="en-US" dirty="0"/>
              <a:t>Provide quick response information and can be scheduled with shorter lead times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8E645F-B86A-4F0E-46DE-9DFAFF54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Training</a:t>
            </a:r>
          </a:p>
        </p:txBody>
      </p:sp>
      <p:pic>
        <p:nvPicPr>
          <p:cNvPr id="8" name="Picture Placeholder 7" descr="A person typing on a computer&#10;&#10;AI-generated content may be incorrect.">
            <a:extLst>
              <a:ext uri="{FF2B5EF4-FFF2-40B4-BE49-F238E27FC236}">
                <a16:creationId xmlns:a16="http://schemas.microsoft.com/office/drawing/2014/main" id="{73C2DF6A-BCB7-66DA-1045-82D8AC60CE5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9815" t="19" r="12941" b="-19"/>
          <a:stretch/>
        </p:blipFill>
        <p:spPr>
          <a:xfrm>
            <a:off x="6217920" y="1156272"/>
            <a:ext cx="5504862" cy="4605338"/>
          </a:xfrm>
        </p:spPr>
      </p:pic>
    </p:spTree>
    <p:extLst>
      <p:ext uri="{BB962C8B-B14F-4D97-AF65-F5344CB8AC3E}">
        <p14:creationId xmlns:p14="http://schemas.microsoft.com/office/powerpoint/2010/main" val="2409294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4B72E7-98B0-5AC3-F2D4-102D7436C8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Embedding</a:t>
            </a:r>
          </a:p>
          <a:p>
            <a:r>
              <a:rPr lang="en-US" dirty="0"/>
              <a:t>In the field with technicians sharpening knowledge and providing best practices</a:t>
            </a:r>
          </a:p>
          <a:p>
            <a:pPr marL="0" indent="0">
              <a:buNone/>
            </a:pPr>
            <a:r>
              <a:rPr lang="en-US" dirty="0"/>
              <a:t>On Site Troubleshooting</a:t>
            </a:r>
          </a:p>
          <a:p>
            <a:r>
              <a:rPr lang="en-US" dirty="0"/>
              <a:t>Teaching valuable steps to diagnose, service, and remedy problems encountered in the field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E46C2C-491A-C6DE-B5E0-CACDEE9B4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Training</a:t>
            </a:r>
          </a:p>
        </p:txBody>
      </p:sp>
      <p:pic>
        <p:nvPicPr>
          <p:cNvPr id="6" name="Picture Placeholder 5" descr="A person in a white shirt&#10;&#10;AI-generated content may be incorrect.">
            <a:extLst>
              <a:ext uri="{FF2B5EF4-FFF2-40B4-BE49-F238E27FC236}">
                <a16:creationId xmlns:a16="http://schemas.microsoft.com/office/drawing/2014/main" id="{04866A2B-0D83-207E-7BCC-C8496CB773A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2547" r="16681"/>
          <a:stretch/>
        </p:blipFill>
        <p:spPr>
          <a:xfrm>
            <a:off x="6217920" y="1156272"/>
            <a:ext cx="5504862" cy="4605338"/>
          </a:xfrm>
        </p:spPr>
      </p:pic>
    </p:spTree>
    <p:extLst>
      <p:ext uri="{BB962C8B-B14F-4D97-AF65-F5344CB8AC3E}">
        <p14:creationId xmlns:p14="http://schemas.microsoft.com/office/powerpoint/2010/main" val="1895983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343DF-C279-4A63-B2A1-9F923C967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DMP Distinctives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DF71BE1-BE8A-45CB-A0B5-345929259E8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/>
        </p:blipFill>
        <p:spPr>
          <a:xfrm>
            <a:off x="622775" y="914882"/>
            <a:ext cx="10945085" cy="5106538"/>
          </a:xfrm>
        </p:spPr>
      </p:pic>
    </p:spTree>
    <p:extLst>
      <p:ext uri="{BB962C8B-B14F-4D97-AF65-F5344CB8AC3E}">
        <p14:creationId xmlns:p14="http://schemas.microsoft.com/office/powerpoint/2010/main" val="1672695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16547" y="55369"/>
            <a:ext cx="9069817" cy="6802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48975" y="17202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126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95DC4-10AA-D396-6686-1F335F63D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21BDF38-8DFC-1F58-67AA-F01B2A56F1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numCol="3"/>
          <a:lstStyle/>
          <a:p>
            <a:pPr marL="0" indent="0" algn="ctr">
              <a:buNone/>
            </a:pPr>
            <a:r>
              <a:rPr lang="en-US" sz="2200" b="1" dirty="0"/>
              <a:t>Network Communication</a:t>
            </a:r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r>
              <a:rPr lang="en-US" sz="2200" b="1" dirty="0"/>
              <a:t>Cellular Communication</a:t>
            </a:r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r>
              <a:rPr lang="en-US" sz="2200" b="1" dirty="0"/>
              <a:t>Wi-Fi Communication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74035A-A7CE-042D-744B-C73B9631E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Panel Communication Options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6A72F7-BB57-8862-C38D-544C7909A59E}"/>
              </a:ext>
            </a:extLst>
          </p:cNvPr>
          <p:cNvSpPr txBox="1"/>
          <p:nvPr/>
        </p:nvSpPr>
        <p:spPr>
          <a:xfrm>
            <a:off x="3348975" y="17202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A yellow and black sign&#10;&#10;AI-generated content may be incorrect.">
            <a:extLst>
              <a:ext uri="{FF2B5EF4-FFF2-40B4-BE49-F238E27FC236}">
                <a16:creationId xmlns:a16="http://schemas.microsoft.com/office/drawing/2014/main" id="{7049D4BF-99FD-719E-7C6D-658C37E09F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16" b="16755"/>
          <a:stretch/>
        </p:blipFill>
        <p:spPr>
          <a:xfrm>
            <a:off x="903636" y="2286773"/>
            <a:ext cx="3236284" cy="2577005"/>
          </a:xfrm>
          <a:prstGeom prst="rect">
            <a:avLst/>
          </a:prstGeom>
        </p:spPr>
      </p:pic>
      <p:pic>
        <p:nvPicPr>
          <p:cNvPr id="20" name="Picture 19" descr="A close-up of a computer chip&#10;&#10;AI-generated content may be incorrect.">
            <a:extLst>
              <a:ext uri="{FF2B5EF4-FFF2-40B4-BE49-F238E27FC236}">
                <a16:creationId xmlns:a16="http://schemas.microsoft.com/office/drawing/2014/main" id="{6B5732D1-EA0D-15A0-1328-5D7334DA4C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062" t="11822" r="29178" b="5999"/>
          <a:stretch/>
        </p:blipFill>
        <p:spPr>
          <a:xfrm>
            <a:off x="4715012" y="1720273"/>
            <a:ext cx="2961925" cy="3981455"/>
          </a:xfrm>
          <a:prstGeom prst="rect">
            <a:avLst/>
          </a:prstGeom>
        </p:spPr>
      </p:pic>
      <p:pic>
        <p:nvPicPr>
          <p:cNvPr id="22" name="Picture 21" descr="A white rectangular object with text on it&#10;&#10;AI-generated content may be incorrect.">
            <a:extLst>
              <a:ext uri="{FF2B5EF4-FFF2-40B4-BE49-F238E27FC236}">
                <a16:creationId xmlns:a16="http://schemas.microsoft.com/office/drawing/2014/main" id="{6C36E337-C4C6-F1E6-EE0D-9E126BA041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270" t="20726" r="34180" b="10837"/>
          <a:stretch/>
        </p:blipFill>
        <p:spPr>
          <a:xfrm>
            <a:off x="8531051" y="1720273"/>
            <a:ext cx="2616637" cy="404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6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MP Corporate Template">
  <a:themeElements>
    <a:clrScheme name="Custom 1">
      <a:dk1>
        <a:srgbClr val="40403E"/>
      </a:dk1>
      <a:lt1>
        <a:srgbClr val="FFFFFF"/>
      </a:lt1>
      <a:dk2>
        <a:srgbClr val="44546A"/>
      </a:dk2>
      <a:lt2>
        <a:srgbClr val="FEFFFF"/>
      </a:lt2>
      <a:accent1>
        <a:srgbClr val="FCD517"/>
      </a:accent1>
      <a:accent2>
        <a:srgbClr val="37536C"/>
      </a:accent2>
      <a:accent3>
        <a:srgbClr val="E1B128"/>
      </a:accent3>
      <a:accent4>
        <a:srgbClr val="000000"/>
      </a:accent4>
      <a:accent5>
        <a:srgbClr val="81817F"/>
      </a:accent5>
      <a:accent6>
        <a:srgbClr val="BCBCB9"/>
      </a:accent6>
      <a:hlink>
        <a:srgbClr val="243647"/>
      </a:hlink>
      <a:folHlink>
        <a:srgbClr val="FCD517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2448</TotalTime>
  <Words>423</Words>
  <Application>Microsoft Macintosh PowerPoint</Application>
  <PresentationFormat>Widescreen</PresentationFormat>
  <Paragraphs>124</Paragraphs>
  <Slides>15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DMP Corporate Template</vt:lpstr>
      <vt:lpstr>Welcome to XT Series Training!</vt:lpstr>
      <vt:lpstr>Meet Today’s Trainer</vt:lpstr>
      <vt:lpstr>Technical Training</vt:lpstr>
      <vt:lpstr>PowerPoint Presentation</vt:lpstr>
      <vt:lpstr>Technical Training</vt:lpstr>
      <vt:lpstr>Technical Training</vt:lpstr>
      <vt:lpstr>DMP Distinctives</vt:lpstr>
      <vt:lpstr>PowerPoint Presentation</vt:lpstr>
      <vt:lpstr>Panel Communication Options</vt:lpstr>
      <vt:lpstr>Site Survey</vt:lpstr>
      <vt:lpstr>LAB: Identify Components</vt:lpstr>
      <vt:lpstr>LAB: Identify Components</vt:lpstr>
      <vt:lpstr>XT75 Programming Sections</vt:lpstr>
      <vt:lpstr>Questions?</vt:lpstr>
      <vt:lpstr>Digital Newsletter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DMP Tech</dc:creator>
  <cp:lastModifiedBy>Jason Hooge</cp:lastModifiedBy>
  <cp:revision>157</cp:revision>
  <cp:lastPrinted>2016-06-22T16:55:26Z</cp:lastPrinted>
  <dcterms:created xsi:type="dcterms:W3CDTF">2016-06-22T13:12:52Z</dcterms:created>
  <dcterms:modified xsi:type="dcterms:W3CDTF">2025-12-16T22:10:16Z</dcterms:modified>
</cp:coreProperties>
</file>